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9" autoAdjust="0"/>
  </p:normalViewPr>
  <p:slideViewPr>
    <p:cSldViewPr>
      <p:cViewPr varScale="1">
        <p:scale>
          <a:sx n="88" d="100"/>
          <a:sy n="88" d="100"/>
        </p:scale>
        <p:origin x="136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83E16-E7D1-47CD-B6FE-996F7731179B}" type="datetimeFigureOut">
              <a:rPr lang="nl-NL" smtClean="0"/>
              <a:t>6-9-2016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C45394-0B7F-439B-BF3A-1CF03EB7E639}" type="slidenum">
              <a:rPr lang="nl-NL" smtClean="0"/>
              <a:t>‹nr.›</a:t>
            </a:fld>
            <a:endParaRPr lang="nl-NL"/>
          </a:p>
        </p:txBody>
      </p:sp>
    </p:spTree>
    <p:extLst>
      <p:ext uri="{BB962C8B-B14F-4D97-AF65-F5344CB8AC3E}">
        <p14:creationId xmlns:p14="http://schemas.microsoft.com/office/powerpoint/2010/main" val="135034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6" name="Rechthoek 5"/>
          <p:cNvSpPr/>
          <p:nvPr userDrawn="1"/>
        </p:nvSpPr>
        <p:spPr>
          <a:xfrm>
            <a:off x="0" y="4983"/>
            <a:ext cx="9144000" cy="6087795"/>
          </a:xfrm>
          <a:prstGeom prst="rect">
            <a:avLst/>
          </a:prstGeom>
          <a:gradFill>
            <a:gsLst>
              <a:gs pos="0">
                <a:srgbClr val="002835"/>
              </a:gs>
              <a:gs pos="35000">
                <a:srgbClr val="02465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userDrawn="1"/>
        </p:nvSpPr>
        <p:spPr>
          <a:xfrm>
            <a:off x="0" y="6108960"/>
            <a:ext cx="9144000" cy="749040"/>
          </a:xfrm>
          <a:prstGeom prst="rect">
            <a:avLst/>
          </a:prstGeom>
          <a:solidFill>
            <a:srgbClr val="CB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userDrawn="1"/>
        </p:nvSpPr>
        <p:spPr>
          <a:xfrm>
            <a:off x="0" y="6093296"/>
            <a:ext cx="9144000" cy="106592"/>
          </a:xfrm>
          <a:prstGeom prst="rect">
            <a:avLst/>
          </a:prstGeom>
          <a:gradFill>
            <a:gsLst>
              <a:gs pos="0">
                <a:schemeClr val="tx1">
                  <a:lumMod val="50000"/>
                  <a:lumOff val="50000"/>
                </a:schemeClr>
              </a:gs>
              <a:gs pos="100000">
                <a:srgbClr val="CBDBD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userDrawn="1"/>
        </p:nvSpPr>
        <p:spPr>
          <a:xfrm>
            <a:off x="191343" y="6187370"/>
            <a:ext cx="7116961" cy="553998"/>
          </a:xfrm>
          <a:prstGeom prst="rect">
            <a:avLst/>
          </a:prstGeom>
          <a:noFill/>
        </p:spPr>
        <p:txBody>
          <a:bodyPr wrap="square" rtlCol="0">
            <a:spAutoFit/>
          </a:bodyPr>
          <a:lstStyle/>
          <a:p>
            <a:r>
              <a:rPr lang="nl-NL" sz="1000" dirty="0" smtClean="0">
                <a:solidFill>
                  <a:srgbClr val="024653"/>
                </a:solidFill>
              </a:rPr>
              <a:t>© </a:t>
            </a:r>
            <a:r>
              <a:rPr lang="nl-NL" sz="1000" dirty="0">
                <a:solidFill>
                  <a:srgbClr val="024653"/>
                </a:solidFill>
              </a:rPr>
              <a:t>Educatieve Uitgeversgroep BV, </a:t>
            </a:r>
            <a:r>
              <a:rPr lang="nl-NL" sz="1000" dirty="0" smtClean="0">
                <a:solidFill>
                  <a:srgbClr val="024653"/>
                </a:solidFill>
              </a:rPr>
              <a:t>'s-Hertogenbosch. Alle </a:t>
            </a:r>
            <a:r>
              <a:rPr lang="nl-NL" sz="1000" dirty="0">
                <a:solidFill>
                  <a:srgbClr val="024653"/>
                </a:solidFill>
              </a:rPr>
              <a:t>rechten voorbehouden. Niets uit deze uitgave mag worden verveelvoudigd, opgeslagen in een geautomatiseerd gegevensbestand, of openbaar gemaakt, in enige vorm of op enige wijze, hetzij elektronisch, mechanisch, door fotokopieën, opnamen, of enige manier, zonder voorafgaande schriftelijke toestemming van de uitgever</a:t>
            </a:r>
            <a:r>
              <a:rPr lang="nl-NL" sz="1000" dirty="0" smtClean="0">
                <a:solidFill>
                  <a:srgbClr val="024653"/>
                </a:solidFill>
              </a:rPr>
              <a:t>.</a:t>
            </a:r>
            <a:endParaRPr lang="nl-NL" sz="1000" dirty="0">
              <a:solidFill>
                <a:srgbClr val="024653"/>
              </a:solidFill>
            </a:endParaRPr>
          </a:p>
        </p:txBody>
      </p:sp>
      <p:sp>
        <p:nvSpPr>
          <p:cNvPr id="14" name="Tijdelijke aanduiding voor inhoud 2"/>
          <p:cNvSpPr>
            <a:spLocks noGrp="1"/>
          </p:cNvSpPr>
          <p:nvPr>
            <p:ph idx="1" hasCustomPrompt="1"/>
          </p:nvPr>
        </p:nvSpPr>
        <p:spPr>
          <a:xfrm>
            <a:off x="878904" y="1351309"/>
            <a:ext cx="7005464" cy="637531"/>
          </a:xfrm>
        </p:spPr>
        <p:txBody>
          <a:bodyPr>
            <a:normAutofit/>
          </a:bodyPr>
          <a:lstStyle>
            <a:lvl1pPr marL="0" indent="0">
              <a:buNone/>
              <a:defRPr sz="3200">
                <a:solidFill>
                  <a:schemeClr val="bg1"/>
                </a:solidFill>
              </a:defRPr>
            </a:lvl1pPr>
            <a:lvl2pPr>
              <a:defRPr>
                <a:solidFill>
                  <a:schemeClr val="bg1"/>
                </a:solidFill>
              </a:defRPr>
            </a:lvl2pPr>
            <a:lvl3pPr>
              <a:defRPr>
                <a:solidFill>
                  <a:schemeClr val="bg1"/>
                </a:solidFill>
              </a:defRPr>
            </a:lvl3pPr>
          </a:lstStyle>
          <a:p>
            <a:pPr lvl="0"/>
            <a:r>
              <a:rPr lang="nl-NL" dirty="0" smtClean="0"/>
              <a:t>&lt;Titel boek&gt;</a:t>
            </a:r>
          </a:p>
        </p:txBody>
      </p:sp>
      <p:sp>
        <p:nvSpPr>
          <p:cNvPr id="15" name="Tijdelijke aanduiding voor inhoud 2"/>
          <p:cNvSpPr>
            <a:spLocks noGrp="1"/>
          </p:cNvSpPr>
          <p:nvPr>
            <p:ph idx="10" hasCustomPrompt="1"/>
          </p:nvPr>
        </p:nvSpPr>
        <p:spPr>
          <a:xfrm>
            <a:off x="878904" y="2060848"/>
            <a:ext cx="7005464" cy="493515"/>
          </a:xfrm>
        </p:spPr>
        <p:txBody>
          <a:bodyPr>
            <a:noAutofit/>
          </a:bodyPr>
          <a:lstStyle>
            <a:lvl1pPr marL="0" indent="0">
              <a:buNone/>
              <a:defRPr sz="3200">
                <a:solidFill>
                  <a:schemeClr val="bg1"/>
                </a:solidFill>
              </a:defRPr>
            </a:lvl1pPr>
            <a:lvl2pPr>
              <a:defRPr>
                <a:solidFill>
                  <a:schemeClr val="bg1"/>
                </a:solidFill>
              </a:defRPr>
            </a:lvl2pPr>
            <a:lvl3pPr>
              <a:defRPr>
                <a:solidFill>
                  <a:schemeClr val="bg1"/>
                </a:solidFill>
              </a:defRPr>
            </a:lvl3pPr>
          </a:lstStyle>
          <a:p>
            <a:pPr lvl="0"/>
            <a:r>
              <a:rPr lang="nl-NL" dirty="0" smtClean="0"/>
              <a:t>&lt;Ondertitel boek&gt;</a:t>
            </a:r>
          </a:p>
        </p:txBody>
      </p:sp>
      <p:sp>
        <p:nvSpPr>
          <p:cNvPr id="16" name="Tijdelijke aanduiding voor inhoud 2"/>
          <p:cNvSpPr>
            <a:spLocks noGrp="1"/>
          </p:cNvSpPr>
          <p:nvPr>
            <p:ph idx="11" hasCustomPrompt="1"/>
          </p:nvPr>
        </p:nvSpPr>
        <p:spPr>
          <a:xfrm>
            <a:off x="878904" y="3367533"/>
            <a:ext cx="7005464" cy="63753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stStyle>
          <a:p>
            <a:pPr lvl="0"/>
            <a:r>
              <a:rPr lang="nl-NL" dirty="0" smtClean="0"/>
              <a:t>&lt;Auteur&gt;</a:t>
            </a:r>
          </a:p>
        </p:txBody>
      </p:sp>
      <p:pic>
        <p:nvPicPr>
          <p:cNvPr id="18" name="Afbeelding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312" y="6225247"/>
            <a:ext cx="1463804" cy="516121"/>
          </a:xfrm>
          <a:prstGeom prst="rect">
            <a:avLst/>
          </a:prstGeom>
        </p:spPr>
      </p:pic>
    </p:spTree>
    <p:extLst>
      <p:ext uri="{BB962C8B-B14F-4D97-AF65-F5344CB8AC3E}">
        <p14:creationId xmlns:p14="http://schemas.microsoft.com/office/powerpoint/2010/main" val="249324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lvl1pPr marL="0" indent="0">
              <a:buNone/>
              <a:defRPr/>
            </a:lvl1pPr>
            <a:lvl3pPr>
              <a:defRPr/>
            </a:lvl3pPr>
          </a:lstStyle>
          <a:p>
            <a:pPr lvl="0"/>
            <a:r>
              <a:rPr lang="nl-NL" smtClean="0"/>
              <a:t>Klik om de modelstijlen te bewerken</a:t>
            </a:r>
          </a:p>
        </p:txBody>
      </p:sp>
    </p:spTree>
    <p:extLst>
      <p:ext uri="{BB962C8B-B14F-4D97-AF65-F5344CB8AC3E}">
        <p14:creationId xmlns:p14="http://schemas.microsoft.com/office/powerpoint/2010/main" val="230270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356952"/>
            <a:ext cx="4114800" cy="4525963"/>
          </a:xfrm>
        </p:spPr>
        <p:txBody>
          <a:bodyPr/>
          <a:lstStyle/>
          <a:p>
            <a:pPr lvl="0"/>
            <a:r>
              <a:rPr lang="nl-NL" smtClean="0"/>
              <a:t>Klik om de modelstijlen te bewerken</a:t>
            </a:r>
          </a:p>
        </p:txBody>
      </p:sp>
      <p:sp>
        <p:nvSpPr>
          <p:cNvPr id="7" name="Tijdelijke aanduiding voor inhoud 2"/>
          <p:cNvSpPr>
            <a:spLocks noGrp="1"/>
          </p:cNvSpPr>
          <p:nvPr>
            <p:ph idx="13"/>
          </p:nvPr>
        </p:nvSpPr>
        <p:spPr>
          <a:xfrm>
            <a:off x="4635916" y="1356952"/>
            <a:ext cx="4114800" cy="4525963"/>
          </a:xfrm>
        </p:spPr>
        <p:txBody>
          <a:bodyPr/>
          <a:lstStyle>
            <a:lvl1pPr marL="0" indent="0">
              <a:buNone/>
              <a:defRPr/>
            </a:lvl1pPr>
          </a:lstStyle>
          <a:p>
            <a:pPr lvl="0"/>
            <a:r>
              <a:rPr lang="nl-NL" smtClean="0"/>
              <a:t>Klik om de modelstijlen te bewerken</a:t>
            </a:r>
          </a:p>
        </p:txBody>
      </p:sp>
    </p:spTree>
    <p:extLst>
      <p:ext uri="{BB962C8B-B14F-4D97-AF65-F5344CB8AC3E}">
        <p14:creationId xmlns:p14="http://schemas.microsoft.com/office/powerpoint/2010/main" val="27489087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351309"/>
            <a:ext cx="8229600" cy="4525963"/>
          </a:xfrm>
          <a:prstGeom prst="rect">
            <a:avLst/>
          </a:prstGeom>
        </p:spPr>
        <p:txBody>
          <a:bodyPr vert="horz" lIns="91440" tIns="45720" rIns="91440" bIns="45720" rtlCol="0">
            <a:normAutofit/>
          </a:bodyPr>
          <a:lstStyle/>
          <a:p>
            <a:pPr lvl="0"/>
            <a:r>
              <a:rPr lang="nl-NL" dirty="0" smtClean="0"/>
              <a:t>Klik om de modelstijlen te bewerken</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B6C74-235C-40B1-9720-128F4E67E560}" type="datetimeFigureOut">
              <a:rPr lang="nl-NL" smtClean="0"/>
              <a:t>6-9-2016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DFF1C-4BA7-458E-B6B7-B59738DCF1D9}" type="slidenum">
              <a:rPr lang="nl-NL" smtClean="0"/>
              <a:t>‹nr.›</a:t>
            </a:fld>
            <a:endParaRPr lang="nl-NL"/>
          </a:p>
        </p:txBody>
      </p:sp>
      <p:sp>
        <p:nvSpPr>
          <p:cNvPr id="7" name="Tijdelijke aanduiding voor datum 3"/>
          <p:cNvSpPr txBox="1">
            <a:spLocks/>
          </p:cNvSpPr>
          <p:nvPr/>
        </p:nvSpPr>
        <p:spPr>
          <a:xfrm>
            <a:off x="457200" y="6356350"/>
            <a:ext cx="21336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B6C74-235C-40B1-9720-128F4E67E560}" type="datetimeFigureOut">
              <a:rPr lang="nl-NL" smtClean="0"/>
              <a:pPr/>
              <a:t>6-9-2016</a:t>
            </a:fld>
            <a:endParaRPr lang="nl-NL"/>
          </a:p>
        </p:txBody>
      </p:sp>
      <p:sp>
        <p:nvSpPr>
          <p:cNvPr id="8" name="Tijdelijke aanduiding voor dianummer 5"/>
          <p:cNvSpPr txBox="1">
            <a:spLocks/>
          </p:cNvSpPr>
          <p:nvPr/>
        </p:nvSpPr>
        <p:spPr>
          <a:xfrm>
            <a:off x="6553200" y="6356350"/>
            <a:ext cx="21336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DDFF1C-4BA7-458E-B6B7-B59738DCF1D9}" type="slidenum">
              <a:rPr lang="nl-NL" smtClean="0"/>
              <a:pPr/>
              <a:t>‹nr.›</a:t>
            </a:fld>
            <a:endParaRPr lang="nl-NL"/>
          </a:p>
        </p:txBody>
      </p:sp>
      <p:sp>
        <p:nvSpPr>
          <p:cNvPr id="9" name="Rechthoek 8"/>
          <p:cNvSpPr/>
          <p:nvPr/>
        </p:nvSpPr>
        <p:spPr>
          <a:xfrm>
            <a:off x="0" y="0"/>
            <a:ext cx="9144000" cy="914400"/>
          </a:xfrm>
          <a:prstGeom prst="rect">
            <a:avLst/>
          </a:prstGeom>
          <a:gradFill>
            <a:gsLst>
              <a:gs pos="0">
                <a:srgbClr val="002835"/>
              </a:gs>
              <a:gs pos="35000">
                <a:srgbClr val="02465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0" y="914400"/>
            <a:ext cx="9144000" cy="106592"/>
          </a:xfrm>
          <a:prstGeom prst="rect">
            <a:avLst/>
          </a:prstGeom>
          <a:gradFill>
            <a:gsLst>
              <a:gs pos="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nvSpPr>
        <p:spPr>
          <a:xfrm>
            <a:off x="0" y="6108960"/>
            <a:ext cx="9144000" cy="749040"/>
          </a:xfrm>
          <a:prstGeom prst="rect">
            <a:avLst/>
          </a:prstGeom>
          <a:solidFill>
            <a:srgbClr val="CB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457200" y="-99392"/>
            <a:ext cx="8229600" cy="1143000"/>
          </a:xfrm>
          <a:prstGeom prst="rect">
            <a:avLst/>
          </a:prstGeom>
        </p:spPr>
        <p:txBody>
          <a:bodyPr vert="horz" lIns="91440" tIns="45720" rIns="91440" bIns="45720" rtlCol="0" anchor="ctr">
            <a:normAutofit/>
          </a:bodyPr>
          <a:lstStyle/>
          <a:p>
            <a:r>
              <a:rPr lang="nl-NL" dirty="0" smtClean="0"/>
              <a:t>Onderwerp</a:t>
            </a:r>
            <a:endParaRPr lang="nl-NL" dirty="0"/>
          </a:p>
        </p:txBody>
      </p:sp>
      <p:pic>
        <p:nvPicPr>
          <p:cNvPr id="16" name="Afbeelding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80312" y="6225247"/>
            <a:ext cx="1463804" cy="516121"/>
          </a:xfrm>
          <a:prstGeom prst="rect">
            <a:avLst/>
          </a:prstGeom>
        </p:spPr>
      </p:pic>
    </p:spTree>
    <p:extLst>
      <p:ext uri="{BB962C8B-B14F-4D97-AF65-F5344CB8AC3E}">
        <p14:creationId xmlns:p14="http://schemas.microsoft.com/office/powerpoint/2010/main" val="3186924727"/>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0" r:id="rId3"/>
  </p:sldLayoutIdLst>
  <p:timing>
    <p:tnLst>
      <p:par>
        <p:cTn id="1" dur="indefinite" restart="never" nodeType="tmRoot"/>
      </p:par>
    </p:tnLst>
  </p:timing>
  <p:txStyles>
    <p:titleStyle>
      <a:lvl1pPr algn="l" defTabSz="914400" rtl="0" eaLnBrk="1" latinLnBrk="0" hangingPunct="1">
        <a:spcBef>
          <a:spcPct val="0"/>
        </a:spcBef>
        <a:buNone/>
        <a:defRPr sz="24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kern="1200">
          <a:solidFill>
            <a:srgbClr val="024653"/>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02465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rgbClr val="02465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1"/>
          <p:cNvSpPr>
            <a:spLocks noGrp="1"/>
          </p:cNvSpPr>
          <p:nvPr>
            <p:ph idx="1"/>
          </p:nvPr>
        </p:nvSpPr>
        <p:spPr>
          <a:xfrm>
            <a:off x="879475" y="1350963"/>
            <a:ext cx="7005638" cy="638175"/>
          </a:xfrm>
        </p:spPr>
        <p:txBody>
          <a:bodyPr/>
          <a:lstStyle/>
          <a:p>
            <a:pPr eaLnBrk="1" hangingPunct="1"/>
            <a:r>
              <a:rPr lang="nl-NL" dirty="0" smtClean="0"/>
              <a:t>FDV 3</a:t>
            </a:r>
          </a:p>
        </p:txBody>
      </p:sp>
      <p:sp>
        <p:nvSpPr>
          <p:cNvPr id="3075" name="Tijdelijke aanduiding voor inhoud 2"/>
          <p:cNvSpPr>
            <a:spLocks noGrp="1"/>
          </p:cNvSpPr>
          <p:nvPr>
            <p:ph idx="10"/>
          </p:nvPr>
        </p:nvSpPr>
        <p:spPr>
          <a:xfrm>
            <a:off x="879475" y="2060575"/>
            <a:ext cx="7292975" cy="493713"/>
          </a:xfrm>
        </p:spPr>
        <p:txBody>
          <a:bodyPr/>
          <a:lstStyle/>
          <a:p>
            <a:pPr eaLnBrk="1" hangingPunct="1"/>
            <a:r>
              <a:rPr lang="nl-NL" dirty="0" smtClean="0"/>
              <a:t>Gastheer/gastvrouw in de catering</a:t>
            </a:r>
          </a:p>
          <a:p>
            <a:pPr eaLnBrk="1" hangingPunct="1"/>
            <a:r>
              <a:rPr lang="nl-NL" dirty="0" smtClean="0"/>
              <a:t>Hoofdstuk 4</a:t>
            </a:r>
            <a:r>
              <a:rPr lang="nl-NL" smtClean="0"/>
              <a:t>: Menukeuzes</a:t>
            </a:r>
            <a:endParaRPr lang="nl-NL" dirty="0" smtClean="0"/>
          </a:p>
        </p:txBody>
      </p:sp>
      <p:sp>
        <p:nvSpPr>
          <p:cNvPr id="3076" name="Tijdelijke aanduiding voor inhoud 3"/>
          <p:cNvSpPr>
            <a:spLocks noGrp="1"/>
          </p:cNvSpPr>
          <p:nvPr>
            <p:ph idx="11"/>
          </p:nvPr>
        </p:nvSpPr>
        <p:spPr>
          <a:xfrm>
            <a:off x="899592" y="3501008"/>
            <a:ext cx="7005638" cy="638175"/>
          </a:xfrm>
        </p:spPr>
        <p:txBody>
          <a:bodyPr/>
          <a:lstStyle/>
          <a:p>
            <a:pPr eaLnBrk="1" hangingPunct="1"/>
            <a:r>
              <a:rPr lang="nl-NL" dirty="0" smtClean="0"/>
              <a:t>M. Vos</a:t>
            </a:r>
          </a:p>
          <a:p>
            <a:pPr eaLnBrk="1" hangingPunct="1"/>
            <a:endParaRPr lang="nl-NL" dirty="0" smtClean="0"/>
          </a:p>
        </p:txBody>
      </p:sp>
    </p:spTree>
    <p:extLst>
      <p:ext uri="{BB962C8B-B14F-4D97-AF65-F5344CB8AC3E}">
        <p14:creationId xmlns:p14="http://schemas.microsoft.com/office/powerpoint/2010/main" val="18913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Hoofdstuk </a:t>
            </a:r>
            <a:r>
              <a:rPr lang="nl-NL" dirty="0" smtClean="0"/>
              <a:t>4: </a:t>
            </a:r>
            <a:r>
              <a:rPr lang="nl-NL" dirty="0" smtClean="0"/>
              <a:t> Menukeuzes</a:t>
            </a:r>
            <a:endParaRPr lang="nl-NL" dirty="0" smtClean="0"/>
          </a:p>
        </p:txBody>
      </p:sp>
      <p:sp>
        <p:nvSpPr>
          <p:cNvPr id="4099" name="Tijdelijke aanduiding voor inhoud 4"/>
          <p:cNvSpPr>
            <a:spLocks noGrp="1"/>
          </p:cNvSpPr>
          <p:nvPr>
            <p:ph idx="1"/>
          </p:nvPr>
        </p:nvSpPr>
        <p:spPr/>
        <p:txBody>
          <a:bodyPr/>
          <a:lstStyle/>
          <a:p>
            <a:pPr eaLnBrk="1" hangingPunct="1">
              <a:buFont typeface="Arial" charset="0"/>
              <a:buNone/>
            </a:pPr>
            <a:r>
              <a:rPr lang="nl-NL" b="1" dirty="0" smtClean="0"/>
              <a:t>4.1. Inleiding</a:t>
            </a:r>
          </a:p>
          <a:p>
            <a:pPr eaLnBrk="1" hangingPunct="1">
              <a:buFont typeface="Arial" charset="0"/>
              <a:buNone/>
            </a:pPr>
            <a:endParaRPr lang="nl-NL" sz="1800" b="1" dirty="0" smtClean="0"/>
          </a:p>
          <a:p>
            <a:pPr marL="285750" indent="-285750" eaLnBrk="1" hangingPunct="1">
              <a:buFont typeface="Arial" panose="020B0604020202020204" pitchFamily="34" charset="0"/>
              <a:buChar char="•"/>
            </a:pPr>
            <a:r>
              <a:rPr lang="nl-NL" sz="1800" dirty="0" smtClean="0"/>
              <a:t>Keuzemogelijkheden</a:t>
            </a:r>
          </a:p>
          <a:p>
            <a:pPr marL="285750" indent="-285750" eaLnBrk="1" hangingPunct="1">
              <a:buFont typeface="Arial" panose="020B0604020202020204" pitchFamily="34" charset="0"/>
              <a:buChar char="•"/>
            </a:pPr>
            <a:r>
              <a:rPr lang="nl-NL" sz="1800" dirty="0" smtClean="0"/>
              <a:t>Menuplan en menucyclus in de zorg</a:t>
            </a:r>
          </a:p>
          <a:p>
            <a:pPr marL="285750" indent="-285750" eaLnBrk="1" hangingPunct="1">
              <a:buFont typeface="Arial" panose="020B0604020202020204" pitchFamily="34" charset="0"/>
              <a:buChar char="•"/>
            </a:pPr>
            <a:r>
              <a:rPr lang="nl-NL" sz="1800" dirty="0" smtClean="0"/>
              <a:t>Voedingsadministratie</a:t>
            </a:r>
          </a:p>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buNone/>
            </a:pPr>
            <a:r>
              <a:rPr lang="nl-NL" i="1" dirty="0" smtClean="0"/>
              <a:t>                            </a:t>
            </a:r>
            <a:endParaRPr lang="nl-NL" dirty="0" smtClean="0"/>
          </a:p>
        </p:txBody>
      </p:sp>
      <p:pic>
        <p:nvPicPr>
          <p:cNvPr id="5122" name="Picture 2" descr="http://www.dagroosendaal.nl/wordpress/wp-content/uploads/2011/04/Meals-on-wheels.bmp"/>
          <p:cNvPicPr>
            <a:picLocks noChangeAspect="1" noChangeArrowheads="1"/>
          </p:cNvPicPr>
          <p:nvPr/>
        </p:nvPicPr>
        <p:blipFill>
          <a:blip r:embed="rId2" cstate="print"/>
          <a:srcRect/>
          <a:stretch>
            <a:fillRect/>
          </a:stretch>
        </p:blipFill>
        <p:spPr bwMode="auto">
          <a:xfrm>
            <a:off x="457200" y="3212977"/>
            <a:ext cx="3538736" cy="2349942"/>
          </a:xfrm>
          <a:prstGeom prst="rect">
            <a:avLst/>
          </a:prstGeom>
          <a:noFill/>
        </p:spPr>
      </p:pic>
    </p:spTree>
    <p:extLst>
      <p:ext uri="{BB962C8B-B14F-4D97-AF65-F5344CB8AC3E}">
        <p14:creationId xmlns:p14="http://schemas.microsoft.com/office/powerpoint/2010/main" val="3983427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4:  Menukeuzes</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4.2. Keuzemogelijkheden</a:t>
            </a:r>
          </a:p>
          <a:p>
            <a:pPr marL="285750" indent="-285750" eaLnBrk="1" hangingPunct="1">
              <a:buFont typeface="Arial" panose="020B0604020202020204" pitchFamily="34" charset="0"/>
              <a:buChar char="•"/>
            </a:pPr>
            <a:endParaRPr lang="nl-NL" sz="1800" b="1" dirty="0" smtClean="0"/>
          </a:p>
          <a:p>
            <a:pPr marL="285750" indent="-285750" eaLnBrk="1" hangingPunct="1">
              <a:buFont typeface="Arial" panose="020B0604020202020204" pitchFamily="34" charset="0"/>
              <a:buChar char="•"/>
            </a:pPr>
            <a:r>
              <a:rPr lang="nl-NL" sz="1800" dirty="0" smtClean="0"/>
              <a:t>Een zorginstelling is verantwoordelijk voor aanbieden van </a:t>
            </a:r>
            <a:r>
              <a:rPr lang="nl-NL" sz="1800" b="1" dirty="0" smtClean="0"/>
              <a:t>gezonde voeding. </a:t>
            </a:r>
          </a:p>
          <a:p>
            <a:pPr marL="285750" indent="-285750" eaLnBrk="1" hangingPunct="1">
              <a:buFont typeface="Arial" panose="020B0604020202020204" pitchFamily="34" charset="0"/>
              <a:buChar char="•"/>
            </a:pPr>
            <a:r>
              <a:rPr lang="nl-NL" sz="1800" dirty="0" smtClean="0"/>
              <a:t>Iedere bewoner heeft zijn eigen </a:t>
            </a:r>
            <a:r>
              <a:rPr lang="nl-NL" sz="1800" b="1" dirty="0" smtClean="0"/>
              <a:t>wensen</a:t>
            </a:r>
            <a:r>
              <a:rPr lang="nl-NL" sz="1800" dirty="0" smtClean="0"/>
              <a:t> als het om eten gaat: </a:t>
            </a:r>
          </a:p>
          <a:p>
            <a:pPr marL="719138" indent="-447675" eaLnBrk="1" hangingPunct="1">
              <a:buFont typeface="Arial" panose="020B0604020202020204" pitchFamily="34" charset="0"/>
              <a:buChar char="•"/>
            </a:pPr>
            <a:r>
              <a:rPr lang="nl-NL" sz="1800" dirty="0" smtClean="0"/>
              <a:t>= &gt; zo ruim mogelijke keuze aanbieden</a:t>
            </a:r>
          </a:p>
          <a:p>
            <a:pPr marL="719138" indent="-447675" eaLnBrk="1" hangingPunct="1">
              <a:buFont typeface="Arial" panose="020B0604020202020204" pitchFamily="34" charset="0"/>
              <a:buChar char="•"/>
            </a:pPr>
            <a:r>
              <a:rPr lang="nl-NL" sz="1800" dirty="0" smtClean="0"/>
              <a:t>= &gt; Dan kan gast maaltijden (deels) zelf samenstellen</a:t>
            </a:r>
          </a:p>
          <a:p>
            <a:pPr marL="719138" indent="-447675" eaLnBrk="1" hangingPunct="1">
              <a:buFont typeface="Arial" panose="020B0604020202020204" pitchFamily="34" charset="0"/>
              <a:buChar char="•"/>
            </a:pPr>
            <a:r>
              <a:rPr lang="nl-NL" sz="1800" dirty="0" smtClean="0"/>
              <a:t>= &gt; Zorgt voor grotere kans op tevreden klanten.</a:t>
            </a:r>
            <a:br>
              <a:rPr lang="nl-NL" sz="1800" dirty="0" smtClean="0"/>
            </a:br>
            <a:endParaRPr lang="nl-NL" sz="1800" dirty="0" smtClean="0"/>
          </a:p>
          <a:p>
            <a:pPr marL="285750" indent="-285750" eaLnBrk="1" hangingPunct="1">
              <a:buFont typeface="Arial" panose="020B0604020202020204" pitchFamily="34" charset="0"/>
              <a:buChar char="•"/>
            </a:pPr>
            <a:r>
              <a:rPr lang="nl-NL" sz="1800" dirty="0" smtClean="0"/>
              <a:t>Grotere keuze is dus fijn……</a:t>
            </a:r>
          </a:p>
          <a:p>
            <a:pPr marL="285750" indent="-285750" eaLnBrk="1" hangingPunct="1">
              <a:buFont typeface="Arial" panose="020B0604020202020204" pitchFamily="34" charset="0"/>
              <a:buChar char="•"/>
            </a:pPr>
            <a:r>
              <a:rPr lang="nl-NL" sz="1800" dirty="0" smtClean="0"/>
              <a:t>………Maar niet ten koste van kwaliteit en smaak!</a:t>
            </a:r>
          </a:p>
          <a:p>
            <a:pPr marL="285750" indent="-285750" eaLnBrk="1" hangingPunct="1">
              <a:buFont typeface="Arial" panose="020B0604020202020204" pitchFamily="34" charset="0"/>
              <a:buChar char="•"/>
            </a:pPr>
            <a:endParaRPr lang="nl-NL" sz="1800" dirty="0" smtClean="0">
              <a:hlinkClick r:id=""/>
            </a:endParaRPr>
          </a:p>
          <a:p>
            <a:pPr marL="285750" indent="-285750" eaLnBrk="1" hangingPunct="1">
              <a:buFont typeface="Arial" panose="020B0604020202020204" pitchFamily="34" charset="0"/>
              <a:buChar char="•"/>
            </a:pPr>
            <a:r>
              <a:rPr lang="nl-NL" sz="1800" dirty="0" smtClean="0">
                <a:hlinkClick r:id=""/>
              </a:rPr>
              <a:t>Http://www.Ziekenhuismaaltijden.Nl/2014/12/15/eten-in-ter-gooi-hilversum/</a:t>
            </a:r>
            <a:endParaRPr lang="nl-NL" sz="1800" dirty="0" smtClean="0"/>
          </a:p>
          <a:p>
            <a:pPr eaLnBrk="1" hangingPunct="1">
              <a:buNone/>
            </a:pPr>
            <a:endParaRPr lang="nl-NL" dirty="0" smtClean="0"/>
          </a:p>
        </p:txBody>
      </p:sp>
      <p:pic>
        <p:nvPicPr>
          <p:cNvPr id="4100" name="Picture 4" descr="image"/>
          <p:cNvPicPr>
            <a:picLocks noChangeAspect="1" noChangeArrowheads="1"/>
          </p:cNvPicPr>
          <p:nvPr/>
        </p:nvPicPr>
        <p:blipFill>
          <a:blip r:embed="rId2" cstate="print"/>
          <a:srcRect/>
          <a:stretch>
            <a:fillRect/>
          </a:stretch>
        </p:blipFill>
        <p:spPr bwMode="auto">
          <a:xfrm>
            <a:off x="6732240" y="2631641"/>
            <a:ext cx="1656184" cy="2207678"/>
          </a:xfrm>
          <a:prstGeom prst="rect">
            <a:avLst/>
          </a:prstGeom>
          <a:noFill/>
        </p:spPr>
      </p:pic>
    </p:spTree>
    <p:extLst>
      <p:ext uri="{BB962C8B-B14F-4D97-AF65-F5344CB8AC3E}">
        <p14:creationId xmlns:p14="http://schemas.microsoft.com/office/powerpoint/2010/main" val="3284393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4:  Menukeuzes</a:t>
            </a:r>
            <a:br>
              <a:rPr lang="nl-NL" dirty="0" smtClean="0"/>
            </a:br>
            <a:endParaRPr lang="nl-NL" dirty="0" smtClean="0"/>
          </a:p>
        </p:txBody>
      </p:sp>
      <p:sp>
        <p:nvSpPr>
          <p:cNvPr id="4099" name="Tijdelijke aanduiding voor inhoud 4"/>
          <p:cNvSpPr>
            <a:spLocks noGrp="1"/>
          </p:cNvSpPr>
          <p:nvPr>
            <p:ph idx="1"/>
          </p:nvPr>
        </p:nvSpPr>
        <p:spPr/>
        <p:txBody>
          <a:bodyPr/>
          <a:lstStyle/>
          <a:p>
            <a:pPr eaLnBrk="1" hangingPunct="1">
              <a:buFont typeface="Arial" charset="0"/>
              <a:buNone/>
            </a:pPr>
            <a:r>
              <a:rPr lang="nl-NL" b="1" dirty="0" smtClean="0"/>
              <a:t>4.2. Keuzemogelijkheden</a:t>
            </a:r>
          </a:p>
          <a:p>
            <a:pPr marL="285750" indent="-285750" eaLnBrk="1" hangingPunct="1">
              <a:buFont typeface="Arial" panose="020B0604020202020204" pitchFamily="34" charset="0"/>
              <a:buChar char="•"/>
            </a:pPr>
            <a:endParaRPr lang="nl-NL" sz="1800" b="1" dirty="0" smtClean="0"/>
          </a:p>
          <a:p>
            <a:pPr marL="285750" indent="-285750" eaLnBrk="1" hangingPunct="1">
              <a:buFont typeface="Arial" panose="020B0604020202020204" pitchFamily="34" charset="0"/>
              <a:buChar char="•"/>
            </a:pPr>
            <a:r>
              <a:rPr lang="nl-NL" sz="1800" dirty="0" smtClean="0"/>
              <a:t>Negatieve keuze</a:t>
            </a:r>
          </a:p>
          <a:p>
            <a:pPr marL="285750" indent="-285750" eaLnBrk="1" hangingPunct="1">
              <a:buFont typeface="Arial" panose="020B0604020202020204" pitchFamily="34" charset="0"/>
              <a:buChar char="•"/>
            </a:pPr>
            <a:r>
              <a:rPr lang="nl-NL" sz="1800" dirty="0" smtClean="0"/>
              <a:t>Keuze uit twee of meerdere menu’s</a:t>
            </a:r>
          </a:p>
          <a:p>
            <a:pPr marL="285750" indent="-285750" eaLnBrk="1" hangingPunct="1">
              <a:buFont typeface="Arial" panose="020B0604020202020204" pitchFamily="34" charset="0"/>
              <a:buChar char="•"/>
            </a:pPr>
            <a:r>
              <a:rPr lang="nl-NL" sz="1800" dirty="0" smtClean="0"/>
              <a:t>Componentenkeuze</a:t>
            </a:r>
          </a:p>
          <a:p>
            <a:pPr marL="285750" indent="-285750" eaLnBrk="1" hangingPunct="1">
              <a:buFont typeface="Arial" panose="020B0604020202020204" pitchFamily="34" charset="0"/>
              <a:buChar char="•"/>
            </a:pPr>
            <a:r>
              <a:rPr lang="nl-NL" sz="1800" dirty="0" smtClean="0"/>
              <a:t>Wensmenu</a:t>
            </a:r>
          </a:p>
          <a:p>
            <a:pPr marL="285750" indent="-285750" eaLnBrk="1" hangingPunct="1">
              <a:buFont typeface="Arial" panose="020B0604020202020204" pitchFamily="34" charset="0"/>
              <a:buChar char="•"/>
            </a:pPr>
            <a:r>
              <a:rPr lang="nl-NL" sz="1800" dirty="0" smtClean="0"/>
              <a:t>Standaardmenu</a:t>
            </a:r>
          </a:p>
          <a:p>
            <a:pPr eaLnBrk="1" hangingPunct="1"/>
            <a:endParaRPr lang="nl-NL" dirty="0" smtClean="0"/>
          </a:p>
          <a:p>
            <a:pPr eaLnBrk="1" hangingPunct="1"/>
            <a:endParaRPr lang="nl-NL" dirty="0" smtClean="0"/>
          </a:p>
          <a:p>
            <a:pPr eaLnBrk="1" hangingPunct="1"/>
            <a:endParaRPr lang="nl-NL" dirty="0" smtClean="0"/>
          </a:p>
          <a:p>
            <a:pPr eaLnBrk="1" hangingPunct="1">
              <a:buNone/>
            </a:pPr>
            <a:r>
              <a:rPr lang="nl-NL" i="1" dirty="0" smtClean="0"/>
              <a:t>                            </a:t>
            </a:r>
            <a:endParaRPr lang="nl-NL" dirty="0" smtClean="0"/>
          </a:p>
        </p:txBody>
      </p:sp>
      <p:pic>
        <p:nvPicPr>
          <p:cNvPr id="5" name="Picture 2" descr="http://www.zgv.nl/_uploads/image/e-Medisein/pati%C3%ABnten%20zijn%20erg%20tevreden%20over%20de%20innovatieve%20maaltijdservice%20at%20your%20request%20in%20ziekenhuis%20gelderse%20vallei.jpg"/>
          <p:cNvPicPr>
            <a:picLocks noChangeAspect="1" noChangeArrowheads="1"/>
          </p:cNvPicPr>
          <p:nvPr/>
        </p:nvPicPr>
        <p:blipFill>
          <a:blip r:embed="rId2" cstate="print"/>
          <a:srcRect/>
          <a:stretch>
            <a:fillRect/>
          </a:stretch>
        </p:blipFill>
        <p:spPr bwMode="auto">
          <a:xfrm>
            <a:off x="4283968" y="1484783"/>
            <a:ext cx="4536504" cy="3025599"/>
          </a:xfrm>
          <a:prstGeom prst="rect">
            <a:avLst/>
          </a:prstGeom>
          <a:noFill/>
        </p:spPr>
      </p:pic>
    </p:spTree>
    <p:extLst>
      <p:ext uri="{BB962C8B-B14F-4D97-AF65-F5344CB8AC3E}">
        <p14:creationId xmlns:p14="http://schemas.microsoft.com/office/powerpoint/2010/main" val="2988038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Hoofdstuk </a:t>
            </a:r>
            <a:r>
              <a:rPr lang="nl-NL" dirty="0" smtClean="0"/>
              <a:t>4:  Menukeuzes</a:t>
            </a:r>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4.3. 	Menuplan en menucyclus in de zorg</a:t>
            </a:r>
          </a:p>
          <a:p>
            <a:pPr marL="342900" indent="-342900" eaLnBrk="1" hangingPunct="1">
              <a:buFont typeface="Arial" panose="020B0604020202020204" pitchFamily="34" charset="0"/>
              <a:buChar char="•"/>
            </a:pPr>
            <a:endParaRPr lang="nl-NL" sz="1800" b="1" dirty="0" smtClean="0"/>
          </a:p>
          <a:p>
            <a:pPr marL="342900" indent="-342900" eaLnBrk="1" hangingPunct="1">
              <a:buFont typeface="Arial" panose="020B0604020202020204" pitchFamily="34" charset="0"/>
              <a:buChar char="•"/>
            </a:pPr>
            <a:r>
              <a:rPr lang="nl-NL" sz="1800" b="1" dirty="0" smtClean="0"/>
              <a:t>Menuplan </a:t>
            </a:r>
            <a:r>
              <a:rPr lang="nl-NL" sz="1800" dirty="0" smtClean="0"/>
              <a:t>= overzicht van menu’s in een bepaalde periode (paar weken of kwartaal)</a:t>
            </a:r>
          </a:p>
          <a:p>
            <a:pPr marL="342900" indent="-342900" eaLnBrk="1" hangingPunct="1">
              <a:buFont typeface="Arial" panose="020B0604020202020204" pitchFamily="34" charset="0"/>
              <a:buChar char="•"/>
            </a:pPr>
            <a:r>
              <a:rPr lang="nl-NL" sz="1800" dirty="0" smtClean="0"/>
              <a:t>Vaak wordt menuplan samengesteld door een</a:t>
            </a:r>
            <a:r>
              <a:rPr lang="nl-NL" sz="1800" b="1" dirty="0" smtClean="0"/>
              <a:t> </a:t>
            </a:r>
            <a:r>
              <a:rPr lang="nl-NL" sz="1800" i="1" dirty="0" smtClean="0"/>
              <a:t>menucommissie</a:t>
            </a:r>
            <a:r>
              <a:rPr lang="nl-NL" sz="1800" dirty="0" smtClean="0"/>
              <a:t>. </a:t>
            </a:r>
          </a:p>
          <a:p>
            <a:pPr marL="342900" indent="-342900" eaLnBrk="1" hangingPunct="1">
              <a:buFont typeface="Arial" panose="020B0604020202020204" pitchFamily="34" charset="0"/>
              <a:buChar char="•"/>
            </a:pPr>
            <a:endParaRPr lang="nl-NL" sz="1800" dirty="0" smtClean="0"/>
          </a:p>
          <a:p>
            <a:pPr marL="342900" indent="-342900" eaLnBrk="1" hangingPunct="1">
              <a:buFont typeface="Arial" panose="020B0604020202020204" pitchFamily="34" charset="0"/>
              <a:buChar char="•"/>
            </a:pPr>
            <a:r>
              <a:rPr lang="nl-NL" sz="1800" b="1" dirty="0" smtClean="0"/>
              <a:t>Menucyclus </a:t>
            </a:r>
            <a:r>
              <a:rPr lang="nl-NL" sz="1800" dirty="0" smtClean="0"/>
              <a:t>= aaneenschakeling van verschillende weekmenu’s</a:t>
            </a:r>
          </a:p>
          <a:p>
            <a:pPr marL="342900" indent="-342900" eaLnBrk="1" hangingPunct="1">
              <a:buFont typeface="Arial" panose="020B0604020202020204" pitchFamily="34" charset="0"/>
              <a:buChar char="•"/>
            </a:pPr>
            <a:endParaRPr lang="nl-NL" sz="1800" dirty="0" smtClean="0"/>
          </a:p>
          <a:p>
            <a:pPr marL="342900" indent="-342900" eaLnBrk="1" hangingPunct="1">
              <a:buFont typeface="Arial" panose="020B0604020202020204" pitchFamily="34" charset="0"/>
              <a:buChar char="•"/>
            </a:pPr>
            <a:r>
              <a:rPr lang="nl-NL" sz="1800" dirty="0" smtClean="0"/>
              <a:t>VOORBEELD:</a:t>
            </a:r>
            <a:br>
              <a:rPr lang="nl-NL" sz="1800" dirty="0" smtClean="0"/>
            </a:br>
            <a:r>
              <a:rPr lang="nl-NL" sz="1800" dirty="0" smtClean="0"/>
              <a:t>Menucyclus van ziekenhuis is korter dan die van een verzorgingshuis.  Hoe langer de gasten blijven, hoe langer de cyclus mag zijn. Anders krijgen ze te snel weer hetzelfde eten aangeboden.</a:t>
            </a:r>
          </a:p>
          <a:p>
            <a:pPr eaLnBrk="1" hangingPunct="1"/>
            <a:r>
              <a:rPr lang="nl-NL" i="1" dirty="0" smtClean="0"/>
              <a:t>    </a:t>
            </a:r>
            <a:endParaRPr lang="nl-NL" dirty="0" smtClean="0"/>
          </a:p>
        </p:txBody>
      </p:sp>
    </p:spTree>
    <p:extLst>
      <p:ext uri="{BB962C8B-B14F-4D97-AF65-F5344CB8AC3E}">
        <p14:creationId xmlns:p14="http://schemas.microsoft.com/office/powerpoint/2010/main" val="4230007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4</a:t>
            </a:r>
            <a:r>
              <a:rPr lang="nl-NL" smtClean="0"/>
              <a:t>:  Menukeuzes</a:t>
            </a:r>
            <a:r>
              <a:rPr lang="nl-NL" dirty="0" smtClean="0"/>
              <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4.4. Voedingsadministratie</a:t>
            </a:r>
          </a:p>
          <a:p>
            <a:pPr marL="342900" indent="-342900" eaLnBrk="1" hangingPunct="1">
              <a:buFont typeface="Arial" panose="020B0604020202020204" pitchFamily="34" charset="0"/>
              <a:buChar char="•"/>
            </a:pPr>
            <a:endParaRPr lang="nl-NL" sz="1800" b="1" dirty="0" smtClean="0"/>
          </a:p>
          <a:p>
            <a:pPr marL="342900" indent="-342900" eaLnBrk="1" hangingPunct="1">
              <a:buFont typeface="Arial" panose="020B0604020202020204" pitchFamily="34" charset="0"/>
              <a:buChar char="•"/>
            </a:pPr>
            <a:r>
              <a:rPr lang="nl-NL" sz="1800" dirty="0" smtClean="0"/>
              <a:t>Bij </a:t>
            </a:r>
            <a:r>
              <a:rPr lang="nl-NL" sz="1800" b="1" dirty="0" smtClean="0"/>
              <a:t>negatieve keuze:</a:t>
            </a:r>
          </a:p>
          <a:p>
            <a:pPr marL="719138" indent="-363538" eaLnBrk="1" hangingPunct="1">
              <a:buFont typeface="Arial" panose="020B0604020202020204" pitchFamily="34" charset="0"/>
              <a:buChar char="•"/>
            </a:pPr>
            <a:r>
              <a:rPr lang="nl-NL" sz="1800" dirty="0" smtClean="0"/>
              <a:t>vaak uitgebreide administratie over gasten.</a:t>
            </a:r>
          </a:p>
          <a:p>
            <a:pPr marL="342900" indent="-342900" eaLnBrk="1" hangingPunct="1">
              <a:buFont typeface="Arial" panose="020B0604020202020204" pitchFamily="34" charset="0"/>
              <a:buChar char="•"/>
            </a:pPr>
            <a:endParaRPr lang="nl-NL" sz="1800" dirty="0" smtClean="0"/>
          </a:p>
          <a:p>
            <a:pPr marL="342900" indent="-342900" eaLnBrk="1" hangingPunct="1">
              <a:buFont typeface="Arial" panose="020B0604020202020204" pitchFamily="34" charset="0"/>
              <a:buChar char="•"/>
            </a:pPr>
            <a:r>
              <a:rPr lang="nl-NL" sz="1800" dirty="0" smtClean="0"/>
              <a:t>Bij </a:t>
            </a:r>
            <a:r>
              <a:rPr lang="nl-NL" sz="1800" b="1" dirty="0" smtClean="0"/>
              <a:t>keuzemenu of componentenkeuze: </a:t>
            </a:r>
          </a:p>
          <a:p>
            <a:pPr marL="719138" indent="-363538" eaLnBrk="1" hangingPunct="1">
              <a:buFont typeface="Arial" panose="020B0604020202020204" pitchFamily="34" charset="0"/>
              <a:buChar char="•"/>
            </a:pPr>
            <a:r>
              <a:rPr lang="nl-NL" sz="1800" dirty="0" smtClean="0"/>
              <a:t>werk aan de winkel voor de voedingsassistent.</a:t>
            </a:r>
          </a:p>
          <a:p>
            <a:pPr eaLnBrk="1" hangingPunct="1"/>
            <a:endParaRPr lang="nl-NL" sz="1800" dirty="0" smtClean="0"/>
          </a:p>
          <a:p>
            <a:pPr marL="342900" indent="-342900" eaLnBrk="1" hangingPunct="1">
              <a:buFont typeface="Arial" panose="020B0604020202020204" pitchFamily="34" charset="0"/>
              <a:buChar char="•"/>
            </a:pPr>
            <a:r>
              <a:rPr lang="nl-NL" sz="1800" dirty="0" smtClean="0"/>
              <a:t>Dan (samen) keuze maken met behulp van een dagmenu- of weekmenukaart. Of met PDA .</a:t>
            </a:r>
            <a:r>
              <a:rPr lang="nl-NL" sz="1900" dirty="0" smtClean="0"/>
              <a:t/>
            </a:r>
            <a:br>
              <a:rPr lang="nl-NL" sz="1900" dirty="0" smtClean="0"/>
            </a:br>
            <a:endParaRPr lang="nl-NL" sz="1900" dirty="0" smtClean="0"/>
          </a:p>
        </p:txBody>
      </p:sp>
      <p:pic>
        <p:nvPicPr>
          <p:cNvPr id="2050" name="Picture 2" descr="http://www.ortusgroupbv.com/data/upload/images/voeingopname.jpg"/>
          <p:cNvPicPr>
            <a:picLocks noChangeAspect="1" noChangeArrowheads="1"/>
          </p:cNvPicPr>
          <p:nvPr/>
        </p:nvPicPr>
        <p:blipFill>
          <a:blip r:embed="rId2" cstate="print"/>
          <a:srcRect/>
          <a:stretch>
            <a:fillRect/>
          </a:stretch>
        </p:blipFill>
        <p:spPr bwMode="auto">
          <a:xfrm>
            <a:off x="5647663" y="1534798"/>
            <a:ext cx="3039137" cy="2470265"/>
          </a:xfrm>
          <a:prstGeom prst="rect">
            <a:avLst/>
          </a:prstGeom>
          <a:noFill/>
        </p:spPr>
      </p:pic>
    </p:spTree>
    <p:extLst>
      <p:ext uri="{BB962C8B-B14F-4D97-AF65-F5344CB8AC3E}">
        <p14:creationId xmlns:p14="http://schemas.microsoft.com/office/powerpoint/2010/main" val="2542354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 sjabloon nieuwe layout 2013">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sjabloon_2015" id="{04A7B19B-A474-407E-BCEA-611E27601597}" vid="{7233866E-EC8A-48D2-B0BB-454667497CC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DD37FE96B511499B46C1C581E676D2" ma:contentTypeVersion="6" ma:contentTypeDescription="Een nieuw document maken." ma:contentTypeScope="" ma:versionID="64c3a21cf425ac2aac26dc6be5734816">
  <xsd:schema xmlns:xsd="http://www.w3.org/2001/XMLSchema" xmlns:xs="http://www.w3.org/2001/XMLSchema" xmlns:p="http://schemas.microsoft.com/office/2006/metadata/properties" xmlns:ns2="4aedb150-598f-493a-bb5e-2c5384c58b31" xmlns:ns3="92779265-7ad7-4d9d-8f09-f524c4e01a4c" targetNamespace="http://schemas.microsoft.com/office/2006/metadata/properties" ma:root="true" ma:fieldsID="de84304d9a46e703f0874b08e975e09e" ns2:_="" ns3:_="">
    <xsd:import namespace="4aedb150-598f-493a-bb5e-2c5384c58b31"/>
    <xsd:import namespace="92779265-7ad7-4d9d-8f09-f524c4e01a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edb150-598f-493a-bb5e-2c5384c58b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779265-7ad7-4d9d-8f09-f524c4e01a4c"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2DAE45-8FCC-4704-B5DF-C9F8CC257A14}"/>
</file>

<file path=customXml/itemProps2.xml><?xml version="1.0" encoding="utf-8"?>
<ds:datastoreItem xmlns:ds="http://schemas.openxmlformats.org/officeDocument/2006/customXml" ds:itemID="{8CE59407-1BC5-4416-AE2E-6C158868A361}"/>
</file>

<file path=customXml/itemProps3.xml><?xml version="1.0" encoding="utf-8"?>
<ds:datastoreItem xmlns:ds="http://schemas.openxmlformats.org/officeDocument/2006/customXml" ds:itemID="{FC2E393D-8078-4ABE-9121-75E7BA276C49}"/>
</file>

<file path=docProps/app.xml><?xml version="1.0" encoding="utf-8"?>
<Properties xmlns="http://schemas.openxmlformats.org/officeDocument/2006/extended-properties" xmlns:vt="http://schemas.openxmlformats.org/officeDocument/2006/docPropsVTypes">
  <Template>PPT_sjabloon_2015</Template>
  <TotalTime>62</TotalTime>
  <Words>147</Words>
  <Application>Microsoft Office PowerPoint</Application>
  <PresentationFormat>Diavoorstelling (4:3)</PresentationFormat>
  <Paragraphs>59</Paragraphs>
  <Slides>6</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6</vt:i4>
      </vt:variant>
    </vt:vector>
  </HeadingPairs>
  <TitlesOfParts>
    <vt:vector size="9" baseType="lpstr">
      <vt:lpstr>Arial</vt:lpstr>
      <vt:lpstr>Calibri</vt:lpstr>
      <vt:lpstr>Presentatie sjabloon nieuwe layout 2013</vt:lpstr>
      <vt:lpstr>PowerPoint-presentatie</vt:lpstr>
      <vt:lpstr>Hoofdstuk 4:  Menukeuzes</vt:lpstr>
      <vt:lpstr> Hoofdstuk 4:  Menukeuzes </vt:lpstr>
      <vt:lpstr> Hoofdstuk 4:  Menukeuzes </vt:lpstr>
      <vt:lpstr>Hoofdstuk 4:  Menukeuzes</vt:lpstr>
      <vt:lpstr> Hoofdstuk 4:  Menukeuzes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Lisa van den Putte</dc:creator>
  <cp:lastModifiedBy>Janke van Mosseveld</cp:lastModifiedBy>
  <cp:revision>9</cp:revision>
  <dcterms:created xsi:type="dcterms:W3CDTF">2016-06-14T09:29:13Z</dcterms:created>
  <dcterms:modified xsi:type="dcterms:W3CDTF">2016-09-06T20:28:14Z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0x01010069DD37FE96B511499B46C1C581E676D2</vt:lpwstr>
  </property>
</Properties>
</file>